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3" r:id="rId4"/>
    <p:sldId id="264" r:id="rId5"/>
    <p:sldId id="258" r:id="rId6"/>
    <p:sldId id="259" r:id="rId7"/>
    <p:sldId id="261" r:id="rId8"/>
    <p:sldId id="265" r:id="rId9"/>
  </p:sldIdLst>
  <p:sldSz cx="12192000" cy="6858000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1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66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9363C5-CDF2-BF50-FE4E-F30FB6A7FF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84BAA2-0E3B-9BA2-EC7F-7F8F1661F9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28ABDB-D17E-3392-CCB7-AA626BD2ED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F1DF0-89AF-4594-83D6-F957E8D3D283}" type="datetimeFigureOut">
              <a:rPr lang="en-US" smtClean="0"/>
              <a:t>2/13/2025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34242D-4387-65BA-97F7-A866095C6C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AFFF1B-61B5-0640-2DC6-367878E18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9BD61-F5D6-4311-9AAA-84EC88462F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937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B6E95D-AA14-1084-24A3-729EAFB9AA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5C9E7E-84CB-D911-BFA0-63D095A4BA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8D0E27-B76F-62BC-E364-0B35BD3C6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F1DF0-89AF-4594-83D6-F957E8D3D283}" type="datetimeFigureOut">
              <a:rPr lang="en-US" smtClean="0"/>
              <a:t>2/13/2025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094F2F-2443-D765-8525-398391BD76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B7E5E1-713D-D560-C286-8153552B0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9BD61-F5D6-4311-9AAA-84EC88462F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0929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33EB7D2-5FD7-524F-8B0D-11EB22B90E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202232-F75D-D435-8DBD-10EBBE0F9E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BB5ECF-7190-9E07-FE05-AE4008C899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F1DF0-89AF-4594-83D6-F957E8D3D283}" type="datetimeFigureOut">
              <a:rPr lang="en-US" smtClean="0"/>
              <a:t>2/13/2025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EF5BFA-C655-A5BD-A5A9-B408D1DFF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8549E6-E708-2997-B09A-ACA009532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9BD61-F5D6-4311-9AAA-84EC88462F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661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65F13F-BBC9-4528-431E-A7923F9FA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4F3325-C8C9-B503-7FEF-017BC623D0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F1CE1F-B24C-19BE-EC3C-D4F620C785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F1DF0-89AF-4594-83D6-F957E8D3D283}" type="datetimeFigureOut">
              <a:rPr lang="en-US" smtClean="0"/>
              <a:t>2/13/2025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02F6FA-0346-E199-2C84-EF6E805776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9CE7D8-F7B0-F224-533A-9208C71DB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9BD61-F5D6-4311-9AAA-84EC88462F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014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0BD297-AB12-7CB3-B938-20267AE2C2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0541AE-48DF-6B2A-2202-31C627EB19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EC888D-D386-36B0-B882-E33912C93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F1DF0-89AF-4594-83D6-F957E8D3D283}" type="datetimeFigureOut">
              <a:rPr lang="en-US" smtClean="0"/>
              <a:t>2/13/2025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A64506-0DFB-3FA9-A3D5-5E8D6CC6DD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9411A2-B17D-2C0B-44F8-A0C30518E9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9BD61-F5D6-4311-9AAA-84EC88462F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026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9608BD-A929-1B0E-37F9-0E77096F70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4C608B-0041-1C6D-954A-5A854235A5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70A380-9A04-FA58-A4FD-09020D12BE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06848B-06E3-EA1C-CBAB-B911F3EBC1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F1DF0-89AF-4594-83D6-F957E8D3D283}" type="datetimeFigureOut">
              <a:rPr lang="en-US" smtClean="0"/>
              <a:t>2/13/2025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18E803-78D7-99DD-1F25-87B7B3627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046484-59DD-A427-4927-00D71671E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9BD61-F5D6-4311-9AAA-84EC88462F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348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72E490-2770-2C46-2563-6F326E3F9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7EC77A-2278-B692-2112-7D71E43EB6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6C86A6-96F2-854E-0864-8DF2C231E7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E6E6E88-3054-78EF-928B-3B5436F22E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10D1F59-3ABD-9B9E-56A1-98E8EDB9B9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FDDC5F8-D26B-9B48-2763-691B9400C8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F1DF0-89AF-4594-83D6-F957E8D3D283}" type="datetimeFigureOut">
              <a:rPr lang="en-US" smtClean="0"/>
              <a:t>2/13/2025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720C95D-E684-BDDF-1705-5BAA421C0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603746C-5926-09D5-3F33-2F8E1710D9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9BD61-F5D6-4311-9AAA-84EC88462F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397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1F5547-7563-7471-9CA7-07F0F936DD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587ABC-1DF2-AD45-397C-72EEEBF86D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F1DF0-89AF-4594-83D6-F957E8D3D283}" type="datetimeFigureOut">
              <a:rPr lang="en-US" smtClean="0"/>
              <a:t>2/13/2025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DE4FF3-9C77-739D-D917-1599DE7E6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52B822B-50AB-C453-3385-2128F8375D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9BD61-F5D6-4311-9AAA-84EC88462F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481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A794BC9-0C4F-6BB7-A73F-C9DC519D44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F1DF0-89AF-4594-83D6-F957E8D3D283}" type="datetimeFigureOut">
              <a:rPr lang="en-US" smtClean="0"/>
              <a:t>2/13/2025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2BB8E00-A8BC-58D1-5729-849599E71C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8AB8A6-6E2B-2081-8097-6811B9270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9BD61-F5D6-4311-9AAA-84EC88462F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634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BD8182-1787-9ADC-7470-E04A871951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CDCE5-E63E-B029-6554-0EB92D6CAC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3710CA-84A5-65C8-D8D3-F0E6CC3662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7303A2-4F2B-6C90-70C3-62CC8E8A93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F1DF0-89AF-4594-83D6-F957E8D3D283}" type="datetimeFigureOut">
              <a:rPr lang="en-US" smtClean="0"/>
              <a:t>2/13/2025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256FF4-6132-DF31-61C8-805C3C2407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A5A9A9-CFC5-1B4F-AB7F-5F498C509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9BD61-F5D6-4311-9AAA-84EC88462F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213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469A5B-CE91-0CA1-987A-F2D43DC897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59753DF-B342-2870-9148-D2BBA14FE8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158A33-9E86-BF57-F994-354543661E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0A0624-605F-F0BA-5263-C94840115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F1DF0-89AF-4594-83D6-F957E8D3D283}" type="datetimeFigureOut">
              <a:rPr lang="en-US" smtClean="0"/>
              <a:t>2/13/2025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21709A-9F20-EFB4-3E05-0C72E74671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47BFC2-80D8-08D1-57E4-27852C2C10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9BD61-F5D6-4311-9AAA-84EC88462F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230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F78AFA9-6A6A-F54A-BD78-49D505308F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E50BFB-06CE-E92D-096C-7159250C76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EE0D3D-82A6-9D04-8DFA-1911B4399D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14F1DF0-89AF-4594-83D6-F957E8D3D283}" type="datetimeFigureOut">
              <a:rPr lang="en-US" smtClean="0"/>
              <a:t>2/13/2025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1EDBCE-2FBA-ECDB-7773-B0F0A49884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3274AD-3DA4-A1DB-9848-4C024014CF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BD9BD61-F5D6-4311-9AAA-84EC88462F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598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F5AF8-168E-9F48-E8AF-E132F54B76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096618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2024 GRAND LIST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Assessor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Stuart Topliff</a:t>
            </a:r>
          </a:p>
        </p:txBody>
      </p:sp>
    </p:spTree>
    <p:extLst>
      <p:ext uri="{BB962C8B-B14F-4D97-AF65-F5344CB8AC3E}">
        <p14:creationId xmlns:p14="http://schemas.microsoft.com/office/powerpoint/2010/main" val="3555268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0F1A6B-D01B-211E-E993-4E23C1922D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2024 Grand List Change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3AE469-8D31-0B89-8354-F3C7337242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33363" lvl="2" indent="0">
              <a:buNone/>
              <a:tabLst>
                <a:tab pos="3603625" algn="ctr"/>
                <a:tab pos="5486400" algn="ctr"/>
                <a:tab pos="7431088" algn="ctr"/>
                <a:tab pos="9144000" algn="ctr"/>
              </a:tabLst>
            </a:pPr>
            <a:r>
              <a:rPr lang="en-US" dirty="0"/>
              <a:t>	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2024	% of GL</a:t>
            </a:r>
          </a:p>
          <a:p>
            <a:pPr marL="233363" lvl="2" indent="0">
              <a:buNone/>
              <a:tabLst>
                <a:tab pos="3603625" algn="ctr"/>
                <a:tab pos="5486400" algn="ctr"/>
                <a:tab pos="7431088" algn="ctr"/>
                <a:tab pos="9144000" algn="ctr"/>
              </a:tabLst>
            </a:pP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tabLst>
                <a:tab pos="4348163" algn="r"/>
                <a:tab pos="5432425" algn="ctr"/>
                <a:tab pos="8229600" algn="r"/>
                <a:tab pos="9144000" algn="ctr"/>
              </a:tabLst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Real Estate	2,508,387,675	87.14%		</a:t>
            </a:r>
          </a:p>
          <a:p>
            <a:pPr>
              <a:tabLst>
                <a:tab pos="4348163" algn="r"/>
                <a:tab pos="6400800" algn="r"/>
                <a:tab pos="8229600" algn="r"/>
                <a:tab pos="9144000" algn="ctr"/>
              </a:tabLst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tabLst>
                <a:tab pos="4348163" algn="r"/>
                <a:tab pos="5432425" algn="ctr"/>
                <a:tab pos="5656263" algn="r"/>
                <a:tab pos="8229600" algn="r"/>
                <a:tab pos="9144000" algn="ctr"/>
              </a:tabLst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Personal Property	183,349,740	6.33%		</a:t>
            </a:r>
          </a:p>
          <a:p>
            <a:pPr>
              <a:tabLst>
                <a:tab pos="4348163" algn="r"/>
                <a:tab pos="6400800" algn="r"/>
                <a:tab pos="8229600" algn="r"/>
                <a:tab pos="9144000" algn="ctr"/>
              </a:tabLst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tabLst>
                <a:tab pos="4348163" algn="r"/>
                <a:tab pos="5432425" algn="ctr"/>
                <a:tab pos="5656263" algn="r"/>
                <a:tab pos="8229600" algn="r"/>
                <a:tab pos="9144000" algn="ctr"/>
              </a:tabLst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Motor Vehicles	203,993,679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7.03%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>
              <a:tabLst>
                <a:tab pos="4348163" algn="r"/>
                <a:tab pos="6400800" algn="r"/>
                <a:tab pos="8229600" algn="r"/>
                <a:tab pos="9144000" algn="ctr"/>
              </a:tabLst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tabLst>
                <a:tab pos="4348163" algn="r"/>
                <a:tab pos="5432425" algn="ctr"/>
                <a:tab pos="5656263" algn="r"/>
                <a:tab pos="8229600" algn="r"/>
                <a:tab pos="9144000" algn="ctr"/>
              </a:tabLst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Net Grand List	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2,895,731,094	100%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22453028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0F1A6B-D01B-211E-E993-4E23C1922D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2024 Grand List Change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3AE469-8D31-0B89-8354-F3C7337242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33363" lvl="2" indent="0">
              <a:buNone/>
              <a:tabLst>
                <a:tab pos="3603625" algn="ctr"/>
                <a:tab pos="5486400" algn="ctr"/>
                <a:tab pos="7431088" algn="ctr"/>
                <a:tab pos="9144000" algn="ctr"/>
              </a:tabLst>
            </a:pPr>
            <a:r>
              <a:rPr lang="en-US" dirty="0"/>
              <a:t>	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2023	2024	Change	%</a:t>
            </a:r>
          </a:p>
          <a:p>
            <a:pPr>
              <a:tabLst>
                <a:tab pos="4348163" algn="r"/>
                <a:tab pos="6400800" algn="r"/>
                <a:tab pos="8229600" algn="r"/>
                <a:tab pos="9144000" algn="ctr"/>
              </a:tabLst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Real Estate	2,523,267,660	2,508,387,675	-14,879,985	-.59%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tabLst>
                <a:tab pos="4348163" algn="r"/>
                <a:tab pos="6400800" algn="r"/>
                <a:tab pos="8229600" algn="r"/>
                <a:tab pos="9144000" algn="ctr"/>
              </a:tabLst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Personal Property	181,630,310	183,349,740	1,719,430	.95%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tabLst>
                <a:tab pos="4348163" algn="r"/>
                <a:tab pos="6400800" algn="r"/>
                <a:tab pos="8229600" algn="r"/>
                <a:tab pos="9144000" algn="ctr"/>
              </a:tabLst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Motor Vehicles	230,977,044	203,993,679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-23,682,251	-11.68%</a:t>
            </a:r>
          </a:p>
          <a:p>
            <a:pPr>
              <a:tabLst>
                <a:tab pos="4348163" algn="r"/>
                <a:tab pos="6400800" algn="r"/>
              </a:tabLst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tabLst>
                <a:tab pos="4348163" algn="r"/>
                <a:tab pos="6400800" algn="r"/>
                <a:tab pos="8229600" algn="r"/>
                <a:tab pos="9144000" algn="ctr"/>
              </a:tabLst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Net Grand List	2,935,875,014	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2,895,731,094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-40,143,920	-1.26%</a:t>
            </a:r>
          </a:p>
        </p:txBody>
      </p:sp>
    </p:spTree>
    <p:extLst>
      <p:ext uri="{BB962C8B-B14F-4D97-AF65-F5344CB8AC3E}">
        <p14:creationId xmlns:p14="http://schemas.microsoft.com/office/powerpoint/2010/main" val="41388629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59A9F7-6D71-D6D2-A5D3-C9654B150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92E7A1F-D3B8-11D1-91C0-007C616D5BA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33513" y="1807695"/>
            <a:ext cx="4474431" cy="4351338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7AD939A-6697-FDBD-9C04-E5B023708D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89599" y="1690688"/>
            <a:ext cx="4868888" cy="4662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7197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164ED1-BA4A-4790-CAD9-9CE647FD5D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Impacts to the 2024 Grand 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4CDFFC-A3B1-5134-F641-FC7552C278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Act 24-46: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Created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CGS 12-81 (83)</a:t>
            </a:r>
          </a:p>
          <a:p>
            <a:pPr lvl="1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CGS 12-81 (83)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Exempted the primary dwelling or 1 motor vehicle for veterans who are permanently and totally disabled.</a:t>
            </a:r>
          </a:p>
          <a:p>
            <a:pPr lvl="1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Rocky Hill has 18 veterans who qualified for 12-81 (83) with a total assessment of 3,496,500 or $101,993.</a:t>
            </a:r>
          </a:p>
          <a:p>
            <a:pPr lvl="1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04011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164ED1-BA4A-4790-CAD9-9CE647FD5D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Impacts to the 2024 Grand 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4CDFFC-A3B1-5134-F641-FC7552C278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Act 24-1 (SS) changed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CGS 12-63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how motor vehicles are valued and created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CGS 12-81 (82).</a:t>
            </a:r>
          </a:p>
          <a:p>
            <a:pPr marL="457200" lvl="1" indent="0">
              <a:buNone/>
            </a:pP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457200" lvl="1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Previously motor vehicles were valued using clean retail in JD Powers pricing guides.</a:t>
            </a:r>
          </a:p>
          <a:p>
            <a:pPr marL="457200" lvl="1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Now Vehicles are valued using the MSRP less depreciation using Price Digest pricing guides and created a minimum assessment of $500 on motor vehicles.</a:t>
            </a:r>
          </a:p>
          <a:p>
            <a:pPr marL="457200" lvl="1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CGS 12-81 (82) exempts snowmobiles, all-terrain vehicles and residential utility trailers used exclusively for personal use.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96936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164ED1-BA4A-4790-CAD9-9CE647FD5D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Impacts to the 2024 Grand 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4CDFFC-A3B1-5134-F641-FC7552C278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1219329" cy="435133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Average Assessment of a Motor Vehicle:</a:t>
            </a:r>
          </a:p>
          <a:p>
            <a:pPr marL="2743200" lvl="6" indent="0">
              <a:buNone/>
              <a:tabLst>
                <a:tab pos="3254375" algn="ctr"/>
                <a:tab pos="5029200" algn="ctr"/>
                <a:tab pos="6911975" algn="ctr"/>
              </a:tabLst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111375" lvl="6" indent="0">
              <a:buNone/>
              <a:tabLst>
                <a:tab pos="3540125" algn="ctr"/>
                <a:tab pos="5029200" algn="ctr"/>
                <a:tab pos="6911975" algn="ctr"/>
              </a:tabLst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2023	2024	$ Change	% Change	Savings @ 29.17</a:t>
            </a:r>
          </a:p>
          <a:p>
            <a:pPr>
              <a:tabLst>
                <a:tab pos="233363" algn="l"/>
                <a:tab pos="3711575" algn="r"/>
                <a:tab pos="5540375" algn="r"/>
                <a:tab pos="7369175" algn="r"/>
              </a:tabLst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  <a:tabLst>
                <a:tab pos="233363" algn="l"/>
                <a:tab pos="2917825" algn="r"/>
                <a:tab pos="4056063" algn="r"/>
                <a:tab pos="5540375" algn="r"/>
                <a:tab pos="7315200" algn="r"/>
                <a:tab pos="9485313" algn="r"/>
              </a:tabLst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Passenger Car	12,600	11,500	-1,100	-8.73%	$32.09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defTabSz="898525">
              <a:buNone/>
              <a:tabLst>
                <a:tab pos="2917825" algn="r"/>
                <a:tab pos="4056063" algn="r"/>
                <a:tab pos="5540375" algn="r"/>
                <a:tab pos="7315200" algn="r"/>
                <a:tab pos="9485313" algn="r"/>
              </a:tabLst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Commercial	32,300	29,900	-2,400	-7.43%	$70.00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defTabSz="1012825">
              <a:buNone/>
              <a:tabLst>
                <a:tab pos="2917825" algn="r"/>
                <a:tab pos="4056063" algn="r"/>
                <a:tab pos="5540375" algn="r"/>
                <a:tab pos="7315200" algn="r"/>
                <a:tab pos="9485313" algn="r"/>
              </a:tabLst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Pickup Truck	16,115	12,600	-3,515	-21.81%	$102.53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defTabSz="920750">
              <a:buNone/>
              <a:tabLst>
                <a:tab pos="2917825" algn="r"/>
                <a:tab pos="4056063" algn="r"/>
                <a:tab pos="5545138" algn="r"/>
                <a:tab pos="7373938" algn="r"/>
                <a:tab pos="9483725" algn="r"/>
              </a:tabLst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 Others	7,100	4,800	-2,300	-32.39%	$67.09</a:t>
            </a:r>
          </a:p>
        </p:txBody>
      </p:sp>
    </p:spTree>
    <p:extLst>
      <p:ext uri="{BB962C8B-B14F-4D97-AF65-F5344CB8AC3E}">
        <p14:creationId xmlns:p14="http://schemas.microsoft.com/office/powerpoint/2010/main" val="4413699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29EA57-940E-03BB-7BDE-FD5209A368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Top Ten Taxpayers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71266E-9371-850A-3D43-EF932628DB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tabLst>
                <a:tab pos="5889625" algn="ctr"/>
                <a:tab pos="9377363" algn="ctr"/>
              </a:tabLst>
            </a:pPr>
            <a:r>
              <a:rPr lang="en-US" dirty="0"/>
              <a:t>Owner	Location	Assessment</a:t>
            </a:r>
          </a:p>
          <a:p>
            <a:pPr>
              <a:tabLst>
                <a:tab pos="3657600" algn="ctr"/>
                <a:tab pos="8345488" algn="ctr"/>
                <a:tab pos="8686800" algn="ctr"/>
              </a:tabLst>
            </a:pPr>
            <a:endParaRPr lang="en-US" dirty="0"/>
          </a:p>
          <a:p>
            <a:pPr marL="0" indent="0" defTabSz="939800">
              <a:buNone/>
              <a:tabLst>
                <a:tab pos="7772400" algn="r"/>
                <a:tab pos="10291763" algn="r"/>
              </a:tabLst>
            </a:pPr>
            <a:r>
              <a:rPr lang="en-US" sz="2000" dirty="0"/>
              <a:t>1</a:t>
            </a:r>
            <a:r>
              <a:rPr lang="en-US" sz="2400" dirty="0"/>
              <a:t>. </a:t>
            </a:r>
            <a:r>
              <a:rPr lang="en-US" sz="2000" dirty="0"/>
              <a:t>Century Hills Property Owner LLC (Concierge)	98 Cold Spring Road	54,862,080</a:t>
            </a:r>
          </a:p>
          <a:p>
            <a:pPr marL="0" indent="0" defTabSz="939800">
              <a:buNone/>
              <a:tabLst>
                <a:tab pos="7772400" algn="r"/>
                <a:tab pos="10291763" algn="r"/>
              </a:tabLst>
            </a:pPr>
            <a:r>
              <a:rPr lang="en-US" sz="2000" dirty="0"/>
              <a:t>2. RP Glenbrook LLC (Glenbrook)	100 Century Hills Drive	39,818,170</a:t>
            </a:r>
          </a:p>
          <a:p>
            <a:pPr marL="0" indent="0" defTabSz="939800">
              <a:buNone/>
              <a:tabLst>
                <a:tab pos="7772400" algn="r"/>
                <a:tab pos="10291763" algn="r"/>
              </a:tabLst>
            </a:pPr>
            <a:r>
              <a:rPr lang="en-US" sz="2000" dirty="0"/>
              <a:t>3. BJS Wholesale Club INC	490 Brook Street	35,549,360</a:t>
            </a:r>
          </a:p>
          <a:p>
            <a:pPr marL="0" indent="0" defTabSz="939800">
              <a:buNone/>
              <a:tabLst>
                <a:tab pos="7772400" algn="r"/>
                <a:tab pos="10291763" algn="r"/>
              </a:tabLst>
            </a:pPr>
            <a:r>
              <a:rPr lang="en-US" sz="2000" dirty="0"/>
              <a:t>4. Sysco Food Service of CT LLC	100 Inwood Road	30,122,960</a:t>
            </a:r>
          </a:p>
          <a:p>
            <a:pPr marL="0" indent="0" defTabSz="939800">
              <a:buNone/>
              <a:tabLst>
                <a:tab pos="7772400" algn="r"/>
                <a:tab pos="10291763" algn="r"/>
              </a:tabLst>
            </a:pPr>
            <a:r>
              <a:rPr lang="en-US" sz="2000" dirty="0"/>
              <a:t>5. Connecticut Light and Power (Eversource)	Various	29,946,000</a:t>
            </a:r>
          </a:p>
          <a:p>
            <a:pPr marL="0" indent="0" defTabSz="939800">
              <a:buNone/>
              <a:tabLst>
                <a:tab pos="7772400" algn="r"/>
                <a:tab pos="10291763" algn="r"/>
              </a:tabLst>
            </a:pPr>
            <a:r>
              <a:rPr lang="en-US" sz="2000" dirty="0"/>
              <a:t>6. Churchill Property Portfolio	50 Cold Spring Road	29,433,600</a:t>
            </a:r>
          </a:p>
          <a:p>
            <a:pPr marL="0" indent="0" defTabSz="939800">
              <a:buNone/>
              <a:tabLst>
                <a:tab pos="7772400" algn="r"/>
                <a:tab pos="10291763" algn="r"/>
              </a:tabLst>
            </a:pPr>
            <a:r>
              <a:rPr lang="en-US" sz="2000" dirty="0"/>
              <a:t>7. MKS 500 Enterprise LLC	500 Enterprise Drive	27,650,000</a:t>
            </a:r>
          </a:p>
          <a:p>
            <a:pPr marL="0" indent="0" defTabSz="939800">
              <a:buNone/>
              <a:tabLst>
                <a:tab pos="7772400" algn="r"/>
                <a:tab pos="10291763" algn="r"/>
              </a:tabLst>
            </a:pPr>
            <a:r>
              <a:rPr lang="en-US" sz="2000" dirty="0"/>
              <a:t>8. Connecticut Natural Gas	1376 Cromwell Avenue	35,073,610</a:t>
            </a:r>
          </a:p>
          <a:p>
            <a:pPr marL="0" indent="0" defTabSz="939800">
              <a:buNone/>
              <a:tabLst>
                <a:tab pos="7772400" algn="r"/>
                <a:tab pos="10291763" algn="r"/>
              </a:tabLst>
            </a:pPr>
            <a:r>
              <a:rPr lang="en-US" sz="2000" dirty="0"/>
              <a:t>9. Rocky Hill Properties LLC (Alterra)	647 Brook Street	22,050,000</a:t>
            </a:r>
          </a:p>
          <a:p>
            <a:pPr marL="0" indent="0" defTabSz="939800">
              <a:buNone/>
              <a:tabLst>
                <a:tab pos="7772400" algn="r"/>
                <a:tab pos="10291763" algn="r"/>
              </a:tabLst>
            </a:pPr>
            <a:r>
              <a:rPr lang="en-US" sz="2000" dirty="0"/>
              <a:t>10. West Street Developers LLC (Montage)	900 West Street	22,050,000</a:t>
            </a:r>
          </a:p>
          <a:p>
            <a:pPr marL="0" indent="0" defTabSz="939800">
              <a:buNone/>
              <a:tabLst>
                <a:tab pos="7431088" algn="r"/>
                <a:tab pos="10291763" algn="r"/>
              </a:tabLst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467235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405</TotalTime>
  <Words>501</Words>
  <Application>Microsoft Office PowerPoint</Application>
  <PresentationFormat>Widescreen</PresentationFormat>
  <Paragraphs>61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Aptos</vt:lpstr>
      <vt:lpstr>Aptos Display</vt:lpstr>
      <vt:lpstr>Arial</vt:lpstr>
      <vt:lpstr>Times New Roman</vt:lpstr>
      <vt:lpstr>Office Theme</vt:lpstr>
      <vt:lpstr>2024 GRAND LIST  Assessor Stuart Topliff</vt:lpstr>
      <vt:lpstr>2024 Grand List Change</vt:lpstr>
      <vt:lpstr>2024 Grand List Change</vt:lpstr>
      <vt:lpstr>PowerPoint Presentation</vt:lpstr>
      <vt:lpstr>Impacts to the 2024 Grand List</vt:lpstr>
      <vt:lpstr>Impacts to the 2024 Grand List</vt:lpstr>
      <vt:lpstr>Impacts to the 2024 Grand List</vt:lpstr>
      <vt:lpstr>Top Ten Taxpayers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Stuart Topliff</dc:creator>
  <cp:lastModifiedBy>Stuart Topliff</cp:lastModifiedBy>
  <cp:revision>4</cp:revision>
  <cp:lastPrinted>2025-02-13T14:54:26Z</cp:lastPrinted>
  <dcterms:created xsi:type="dcterms:W3CDTF">2025-02-12T19:58:37Z</dcterms:created>
  <dcterms:modified xsi:type="dcterms:W3CDTF">2025-02-13T20:32:13Z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2025-02-12T23:01:40Z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72a23d3c-b452-42ac-8259-38f8301cfc38</vt:lpwstr>
  </property>
  <property fmtid="{D5CDD505-2E9C-101B-9397-08002B2CF9AE}" pid="7" name="MSIP_Label_defa4170-0d19-0005-0004-bc88714345d2_ActionId">
    <vt:lpwstr>0051cb4a-b750-4cc3-82ff-093a09f4e29e</vt:lpwstr>
  </property>
  <property fmtid="{D5CDD505-2E9C-101B-9397-08002B2CF9AE}" pid="8" name="MSIP_Label_defa4170-0d19-0005-0004-bc88714345d2_ContentBits">
    <vt:lpwstr>0</vt:lpwstr>
  </property>
</Properties>
</file>